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4"/>
  </p:notesMasterIdLst>
  <p:handoutMasterIdLst>
    <p:handoutMasterId r:id="rId15"/>
  </p:handoutMasterIdLst>
  <p:sldIdLst>
    <p:sldId id="285" r:id="rId2"/>
    <p:sldId id="291" r:id="rId3"/>
    <p:sldId id="292" r:id="rId4"/>
    <p:sldId id="302" r:id="rId5"/>
    <p:sldId id="294" r:id="rId6"/>
    <p:sldId id="295" r:id="rId7"/>
    <p:sldId id="296" r:id="rId8"/>
    <p:sldId id="297" r:id="rId9"/>
    <p:sldId id="299" r:id="rId10"/>
    <p:sldId id="300" r:id="rId11"/>
    <p:sldId id="343" r:id="rId12"/>
    <p:sldId id="340" r:id="rId13"/>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7113B7-0EB7-9E5E-5323-7000548717FE}"/>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6C89645-9010-5ADE-C601-FEE879AD7368}"/>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10/19/2025 am</a:t>
            </a:r>
          </a:p>
        </p:txBody>
      </p:sp>
      <p:sp>
        <p:nvSpPr>
          <p:cNvPr id="4" name="Footer Placeholder 3">
            <a:extLst>
              <a:ext uri="{FF2B5EF4-FFF2-40B4-BE49-F238E27FC236}">
                <a16:creationId xmlns:a16="http://schemas.microsoft.com/office/drawing/2014/main" id="{43FF0EBA-E302-A3F7-EB02-4712268E6D65}"/>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0EE84E9-0B6E-F66F-7342-30FC0CC283B1}"/>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BB81F6E3-DAB5-46EF-81F3-974BEC4A524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823985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10/19/2025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8002567-5018-42AE-AA6D-2BB3D757BE2B}" type="slidenum">
              <a:rPr lang="en-US" smtClean="0"/>
              <a:t>‹#›</a:t>
            </a:fld>
            <a:endParaRPr lang="en-US"/>
          </a:p>
        </p:txBody>
      </p:sp>
    </p:spTree>
    <p:extLst>
      <p:ext uri="{BB962C8B-B14F-4D97-AF65-F5344CB8AC3E}">
        <p14:creationId xmlns:p14="http://schemas.microsoft.com/office/powerpoint/2010/main" val="75653734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Gailen Evans, Buenaventura Church of Christ, presented August 18, 2024</a:t>
            </a:r>
          </a:p>
          <a:p>
            <a:endParaRPr lang="en-US" b="0" dirty="0"/>
          </a:p>
          <a:p>
            <a:r>
              <a:rPr lang="en-US" b="1" dirty="0"/>
              <a:t>Genesis 6:5-12</a:t>
            </a:r>
            <a:r>
              <a:rPr lang="en-US" dirty="0"/>
              <a:t> – “5 The Lord saw that the wickedness of man was great in the earth, and that every intention of the thoughts of his heart was only evil continually. 6 And the Lord was sorry that he had made man on the earth, and </a:t>
            </a:r>
            <a:r>
              <a:rPr lang="en-US" b="1" dirty="0"/>
              <a:t>it grieved him to his heart</a:t>
            </a:r>
            <a:r>
              <a:rPr lang="en-US" dirty="0"/>
              <a:t>. 7 So the Lord said, ‘I will blot out man whom I have created from the face of the land, man and animals and creeping things and birds of the heavens, for I am sorry that I have made them.’ 8 But Noah found favor in the eyes of the Lord. 9 These are the generations of Noah. Noah was a righteous man, blameless in his generation. Noah walked with God. 10 And Noah had three sons, Shem, Ham, and Japheth. 11 Now the earth was corrupt in God's sight, and the earth was filled with violence. 12 And God saw the earth, and behold, it was corrupt, for all flesh had corrupted their way on the earth.” ESV</a:t>
            </a:r>
          </a:p>
          <a:p>
            <a:endParaRPr lang="en-US" dirty="0"/>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F617AB5-9BFF-87F4-8C3C-756503E7D1D1}"/>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9229080E-16DD-839D-9B8E-B3E9AB84CBE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52850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a:p>
            <a:endParaRPr lang="en-US" b="0" dirty="0"/>
          </a:p>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5390244">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p:cNvSpPr>
            <a:spLocks noGrp="1"/>
          </p:cNvSpPr>
          <p:nvPr>
            <p:ph type="sldNum" sz="quarter" idx="5"/>
          </p:nvPr>
        </p:nvSpPr>
        <p:spPr/>
        <p:txBody>
          <a:bodyPr/>
          <a:lstStyle/>
          <a:p>
            <a:pPr defTabSz="5835314"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314" fontAlgn="base">
                <a:spcBef>
                  <a:spcPct val="0"/>
                </a:spcBef>
                <a:spcAft>
                  <a:spcPct val="0"/>
                </a:spcAft>
                <a:defRPr/>
              </a:pPr>
              <a:t>12</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10/19/2025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1:1-5</a:t>
            </a:r>
            <a:r>
              <a:rPr lang="en-US" dirty="0"/>
              <a:t> – “1 In the beginning was the Word, and the Word was with God, and </a:t>
            </a:r>
            <a:r>
              <a:rPr lang="en-US" b="1" dirty="0"/>
              <a:t>the Word was God</a:t>
            </a:r>
            <a:r>
              <a:rPr lang="en-US" dirty="0"/>
              <a:t>. 2 He was in the beginning with God. 3 All things were made through him, and without him was not any thing made that was made. 4 In him was life, and the life was the light of men. 5 The light shines in the darkness, and the darkness has not overcome it … 14 And the Word became flesh and </a:t>
            </a:r>
            <a:r>
              <a:rPr lang="en-US" b="1" dirty="0"/>
              <a:t>dwelt among us</a:t>
            </a:r>
            <a:r>
              <a:rPr lang="en-US" dirty="0"/>
              <a:t>, and we have seen his glory, glory as of the only Son from the Father, full of grace and truth.” ESV</a:t>
            </a:r>
          </a:p>
          <a:p>
            <a:endParaRPr lang="en-US" dirty="0"/>
          </a:p>
          <a:p>
            <a:r>
              <a:rPr lang="en-US" b="1" dirty="0"/>
              <a:t>John 10:30</a:t>
            </a:r>
            <a:r>
              <a:rPr lang="en-US" dirty="0"/>
              <a:t> – “</a:t>
            </a:r>
            <a:r>
              <a:rPr lang="en-US" b="1" dirty="0"/>
              <a:t>I and the Father are one</a:t>
            </a:r>
            <a:r>
              <a:rPr lang="en-US" dirty="0"/>
              <a:t>.“ ESV</a:t>
            </a:r>
          </a:p>
          <a:p>
            <a:endParaRPr lang="en-US" dirty="0"/>
          </a:p>
          <a:p>
            <a:r>
              <a:rPr lang="en-US" b="1" dirty="0"/>
              <a:t>Colossians 1:15-17</a:t>
            </a:r>
            <a:r>
              <a:rPr lang="en-US" dirty="0"/>
              <a:t> – “15 </a:t>
            </a:r>
            <a:r>
              <a:rPr lang="en-US" b="1" dirty="0"/>
              <a:t>He is the image of the invisible God</a:t>
            </a:r>
            <a:r>
              <a:rPr lang="en-US" dirty="0"/>
              <a:t>, the firstborn of all creation. 16 For by him all things were created, in heaven and on earth, visible and invisible, whether thrones or dominions or rulers or authorities – all things were created through him and for him. 17 And he is before all things, and in him all things hold together.” ESV</a:t>
            </a:r>
          </a:p>
          <a:p>
            <a:endParaRPr lang="en-US" dirty="0"/>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F286546-B8D5-97AC-2007-90B6D5EB36C7}"/>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D4FA3EA5-9ECB-0A7E-C219-66C2B230C8D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70734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11:33-36</a:t>
            </a:r>
            <a:r>
              <a:rPr lang="en-US" dirty="0"/>
              <a:t> – “33 When Jesus saw her </a:t>
            </a:r>
            <a:r>
              <a:rPr lang="en-US" b="1" dirty="0"/>
              <a:t>weeping</a:t>
            </a:r>
            <a:r>
              <a:rPr lang="en-US" dirty="0"/>
              <a:t>, and the Jews who had come with her also </a:t>
            </a:r>
            <a:r>
              <a:rPr lang="en-US" b="1" dirty="0"/>
              <a:t>weeping</a:t>
            </a:r>
            <a:r>
              <a:rPr lang="en-US" dirty="0"/>
              <a:t>, he was deeply moved in his spirit and greatly troubled. 34 And he said, ‘Where have you laid him?’ They said to him, ‘Lord, come and see.’ 35 Jesus </a:t>
            </a:r>
            <a:r>
              <a:rPr lang="en-US" b="1" dirty="0"/>
              <a:t>wept</a:t>
            </a:r>
            <a:r>
              <a:rPr lang="en-US" dirty="0"/>
              <a:t>. 36 So the Jews said, ‘See how he loved him!’“ ESV</a:t>
            </a:r>
          </a:p>
          <a:p>
            <a:endParaRPr lang="en-US" dirty="0"/>
          </a:p>
          <a:p>
            <a:r>
              <a:rPr lang="en-US" b="1" dirty="0"/>
              <a:t>Luke 19:41-44</a:t>
            </a:r>
            <a:r>
              <a:rPr lang="en-US" dirty="0"/>
              <a:t> – “41 And when he drew near and saw the city, </a:t>
            </a:r>
            <a:r>
              <a:rPr lang="en-US" b="1" dirty="0"/>
              <a:t>he wept over it</a:t>
            </a:r>
            <a:r>
              <a:rPr lang="en-US" dirty="0"/>
              <a:t>, 42 saying, ‘Would that you, even you, had known on this day the things that make for peace! But now they are hidden from your eyes. 43 For the days will come upon you, when your enemies will set up a barricade around you and surround you and hem you in on every side 44 and tear you down to the ground, you and your children within you. And they will not leave one stone upon another in you, because you did not know the time of your visitation.’“ ESV</a:t>
            </a:r>
          </a:p>
          <a:p>
            <a:endParaRPr lang="en-US" dirty="0"/>
          </a:p>
          <a:p>
            <a:r>
              <a:rPr lang="en-US" b="1" dirty="0"/>
              <a:t>Hebrews 5:7</a:t>
            </a:r>
            <a:r>
              <a:rPr lang="en-US" dirty="0"/>
              <a:t> – “In the days of his flesh, Jesus offered up prayers and supplications, with </a:t>
            </a:r>
            <a:r>
              <a:rPr lang="en-US" b="1" dirty="0"/>
              <a:t>loud cries</a:t>
            </a:r>
            <a:r>
              <a:rPr lang="en-US" dirty="0"/>
              <a:t> and </a:t>
            </a:r>
            <a:r>
              <a:rPr lang="en-US" b="1" dirty="0"/>
              <a:t>tears</a:t>
            </a:r>
            <a:r>
              <a:rPr lang="en-US" dirty="0"/>
              <a:t>, to him who was able to save him from death, and he was heard because of his reverence.” ESV</a:t>
            </a:r>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F844277-2FB5-BE16-8F1C-66736AAB218E}"/>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BFFA74AA-FC4D-76ED-2884-2322BCA351B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53927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John 11:36-37</a:t>
            </a:r>
            <a:r>
              <a:rPr lang="en-US" dirty="0"/>
              <a:t> – “36 So the Jews said, ‘See how he loved him!’ 37 But some of them said, ‘</a:t>
            </a:r>
            <a:r>
              <a:rPr lang="en-US" b="1" dirty="0"/>
              <a:t>Could not he who opened the eyes</a:t>
            </a:r>
            <a:r>
              <a:rPr lang="en-US" dirty="0"/>
              <a:t> of the blind man also have kept this man from dying?’“ ESV</a:t>
            </a:r>
          </a:p>
          <a:p>
            <a:pPr defTabSz="990511">
              <a:defRPr/>
            </a:pPr>
            <a:endParaRPr lang="en-US" dirty="0"/>
          </a:p>
          <a:p>
            <a:pPr defTabSz="990511">
              <a:defRPr/>
            </a:pPr>
            <a:r>
              <a:rPr lang="en-US" dirty="0"/>
              <a:t>	see also </a:t>
            </a:r>
            <a:r>
              <a:rPr lang="en-US" b="1" dirty="0"/>
              <a:t>John 11:45-46</a:t>
            </a:r>
            <a:r>
              <a:rPr lang="en-US" dirty="0"/>
              <a:t> – “45  Many of the Jews therefore, who had come with Mary and had seen what he did, believed in him, 46 but </a:t>
            </a:r>
            <a:r>
              <a:rPr lang="en-US" b="1" dirty="0"/>
              <a:t>some of them went to the 	Pharisees and told them what Jesus had done</a:t>
            </a:r>
            <a:r>
              <a:rPr lang="en-US" dirty="0"/>
              <a:t>. ESV</a:t>
            </a:r>
          </a:p>
          <a:p>
            <a:pPr defTabSz="990511">
              <a:defRPr/>
            </a:pPr>
            <a:endParaRPr lang="en-US" dirty="0"/>
          </a:p>
          <a:p>
            <a:endParaRPr lang="en-US" b="1" dirty="0"/>
          </a:p>
          <a:p>
            <a:r>
              <a:rPr lang="en-US" b="1" dirty="0"/>
              <a:t>I Samuel 16:7</a:t>
            </a:r>
            <a:r>
              <a:rPr lang="en-US" dirty="0"/>
              <a:t> – “7 But the Lord said to Samuel, ‘Do not look on his appearance or on the height of his stature, because I have rejected him. For the Lord sees not as man sees: man looks on the outward appearance, but </a:t>
            </a:r>
            <a:r>
              <a:rPr lang="en-US" b="1" dirty="0"/>
              <a:t>the Lord looks on the heart</a:t>
            </a:r>
            <a:r>
              <a:rPr lang="en-US" dirty="0"/>
              <a:t>.’" ESV</a:t>
            </a:r>
          </a:p>
          <a:p>
            <a:endParaRPr lang="en-US" dirty="0"/>
          </a:p>
          <a:p>
            <a:r>
              <a:rPr lang="en-US" b="1" dirty="0"/>
              <a:t>John 2:23-25</a:t>
            </a:r>
            <a:r>
              <a:rPr lang="en-US" dirty="0"/>
              <a:t> – “23 Now when he was in Jerusalem at the Passover Feast, many believed in his name when they saw the signs that he was doing. 24 But Jesus on his part did not entrust himself to them, because he knew all people 25 and needed no one to bear witness about man, for he himself </a:t>
            </a:r>
            <a:r>
              <a:rPr lang="en-US" b="1" dirty="0"/>
              <a:t>knew what was in man</a:t>
            </a:r>
            <a:r>
              <a:rPr lang="en-US" dirty="0"/>
              <a:t>.” ESV</a:t>
            </a:r>
          </a:p>
          <a:p>
            <a:endParaRPr lang="en-US" dirty="0"/>
          </a:p>
          <a:p>
            <a:r>
              <a:rPr lang="en-US" b="1" dirty="0"/>
              <a:t>Hebrews 4:13</a:t>
            </a:r>
            <a:r>
              <a:rPr lang="en-US" dirty="0"/>
              <a:t> – “And </a:t>
            </a:r>
            <a:r>
              <a:rPr lang="en-US" b="1" dirty="0"/>
              <a:t>no creature is hidden from his sight</a:t>
            </a:r>
            <a:r>
              <a:rPr lang="en-US" dirty="0"/>
              <a:t>, but all are naked and exposed to the eyes of him to whom we must give account.” ESV</a:t>
            </a:r>
          </a:p>
          <a:p>
            <a:endParaRPr lang="en-US" dirty="0"/>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8BEB49F-43BC-5B9C-DDD4-F611C024735B}"/>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F101D99A-6949-23B0-437B-4D49DC53C7E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71360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6:46</a:t>
            </a:r>
            <a:r>
              <a:rPr lang="en-US" dirty="0"/>
              <a:t> – “</a:t>
            </a:r>
            <a:r>
              <a:rPr lang="en-US" b="1" dirty="0"/>
              <a:t>Why do you call me 'Lord, Lord,'</a:t>
            </a:r>
            <a:r>
              <a:rPr lang="en-US" dirty="0"/>
              <a:t> and not do what I tell you?” ESV</a:t>
            </a:r>
          </a:p>
          <a:p>
            <a:endParaRPr lang="en-US" dirty="0"/>
          </a:p>
          <a:p>
            <a:r>
              <a:rPr lang="en-US" b="1" dirty="0"/>
              <a:t>Mark 8:34-38</a:t>
            </a:r>
            <a:r>
              <a:rPr lang="en-US" dirty="0"/>
              <a:t> – “34 And he called to him the crowd with his disciples and said to them, ‘If anyone would come after me, let him deny himself and take up his cross and follow me. 35 For whoever would save his life will lose it, but whoever loses his life for my sake and the gospel's will save it. 36 For what does it profit a man to gain the whole world and forfeit his life? 37 For what can a man give in return for his life? 38 For </a:t>
            </a:r>
            <a:r>
              <a:rPr lang="en-US" b="1" dirty="0"/>
              <a:t>whoever is ashamed of me</a:t>
            </a:r>
            <a:r>
              <a:rPr lang="en-US" dirty="0"/>
              <a:t> and of my words in this adulterous and sinful generation, of him will the Son of Man also be ashamed when he comes in the glory of his Father with the holy angels.’“ ESV</a:t>
            </a:r>
          </a:p>
          <a:p>
            <a:endParaRPr lang="en-US" dirty="0"/>
          </a:p>
          <a:p>
            <a:r>
              <a:rPr lang="en-US" b="1" dirty="0"/>
              <a:t>Hebrews 6:4-6</a:t>
            </a:r>
            <a:r>
              <a:rPr lang="en-US" dirty="0"/>
              <a:t> – “4 For it is impossible to restore again to repentance those who have once been enlightened, who have tasted the heavenly gift, and have shared in the Holy Spirit, 5 and have tasted the goodness of the word of God and the powers of the age to come, 6 if they then fall away, since </a:t>
            </a:r>
            <a:r>
              <a:rPr lang="en-US" b="1" dirty="0"/>
              <a:t>they are crucifying once again the Son of God</a:t>
            </a:r>
            <a:r>
              <a:rPr lang="en-US" dirty="0"/>
              <a:t> to their own harm and holding him up to contempt.” ESV</a:t>
            </a:r>
          </a:p>
          <a:p>
            <a:endParaRPr lang="en-US" dirty="0"/>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58F8EA4-9829-15F7-38FA-F53A7A01BD65}"/>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8BF6EB04-6F24-870E-FA0B-C773E4C4F5A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65349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15:14</a:t>
            </a:r>
            <a:r>
              <a:rPr lang="en-US" dirty="0"/>
              <a:t> – “Let them alone; </a:t>
            </a:r>
            <a:r>
              <a:rPr lang="en-US" b="1" dirty="0"/>
              <a:t>they are blind guides</a:t>
            </a:r>
            <a:r>
              <a:rPr lang="en-US" dirty="0"/>
              <a:t>. And if the blind lead the blind, both will fall into a pit." ESV</a:t>
            </a:r>
          </a:p>
          <a:p>
            <a:endParaRPr lang="en-US" dirty="0"/>
          </a:p>
          <a:p>
            <a:r>
              <a:rPr lang="en-US" b="1" dirty="0"/>
              <a:t>John 5:36-47</a:t>
            </a:r>
            <a:r>
              <a:rPr lang="en-US" b="0" dirty="0"/>
              <a:t> – “36 But the testimony that I have is greater than that of John. For the works that the Father has given me to accomplish, the very works that I am doing, bear witness about me that the Father has sent me. 37 And the Father who sent me has himself borne witness about me. His voice you have never heard, his form you have never seen, 38 and you do not have his word abiding in you, for </a:t>
            </a:r>
            <a:r>
              <a:rPr lang="en-US" b="1" dirty="0"/>
              <a:t>you do not believe the one whom he has sent. 39 You search the Scriptures because you think that in them you have eternal life; and it is they that bear witness about me, 40 yet you refuse to come to me that you may have life</a:t>
            </a:r>
            <a:r>
              <a:rPr lang="en-US" b="0" dirty="0"/>
              <a:t>. 41 I do not receive glory from people. 42 But I know that you do not have the love of God within you. 43 I have come in my Father's name, and you do not receive me. If another comes in his own name, you will receive him. 44 How can you believe, when you receive glory from one another and do not seek the glory that comes from the only God? 45 Do not think that I will accuse you to the Father. There is one who accuses you: Moses, on whom you have set your hope. 46 If you believed Moses, you would believe me; for he wrote of me. 47 But if you do not believe his writings, how will you believe my words?"</a:t>
            </a:r>
          </a:p>
          <a:p>
            <a:r>
              <a:rPr lang="en-US" b="0" dirty="0"/>
              <a:t>ESV</a:t>
            </a:r>
          </a:p>
          <a:p>
            <a:endParaRPr lang="en-US" dirty="0"/>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074BDE5-8CA1-5193-148F-BCDDCBE719CF}"/>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2F301445-052F-EC64-8154-A02544CFAED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213457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4:3-6</a:t>
            </a:r>
            <a:r>
              <a:rPr lang="en-US" dirty="0"/>
              <a:t> – “3 And even if our gospel is veiled, it is veiled only to those who are perishing. 4 In their case </a:t>
            </a:r>
            <a:r>
              <a:rPr lang="en-US" b="1" dirty="0"/>
              <a:t>the god of this world has blinded the minds of the unbelievers</a:t>
            </a:r>
            <a:r>
              <a:rPr lang="en-US" dirty="0"/>
              <a:t>, to keep them from seeing the light of the gospel of the glory of Christ, who is the image of God. 5 For what we proclaim is not ourselves, but Jesus Christ as Lord, with ourselves as your servants for Jesus' sake. 6 For God, who said, ‘Let light shine out of darkness,’ has shone in our hearts to give the light of the knowledge of the glory of God in the face of Jesus Christ.” ESV</a:t>
            </a:r>
          </a:p>
          <a:p>
            <a:endParaRPr lang="en-US" dirty="0"/>
          </a:p>
          <a:p>
            <a:r>
              <a:rPr lang="en-US" b="1" dirty="0"/>
              <a:t>Matthew 13:13-17</a:t>
            </a:r>
            <a:r>
              <a:rPr lang="en-US" dirty="0"/>
              <a:t> – “13 This is why I speak to them in parables, because </a:t>
            </a:r>
            <a:r>
              <a:rPr lang="en-US" b="1" dirty="0"/>
              <a:t>seeing they do not see</a:t>
            </a:r>
            <a:r>
              <a:rPr lang="en-US" dirty="0"/>
              <a:t>, and hearing they do not hear, nor do they understand. 14 Indeed, in their case the prophecy of Isaiah is fulfilled that says: 'You will indeed hear but never understand, and you will indeed </a:t>
            </a:r>
            <a:r>
              <a:rPr lang="en-US" b="1" dirty="0"/>
              <a:t>see but never perceive</a:t>
            </a:r>
            <a:r>
              <a:rPr lang="en-US" dirty="0"/>
              <a:t>. 15 For this people's heart has grown dull, and with their ears they can barely hear, and </a:t>
            </a:r>
            <a:r>
              <a:rPr lang="en-US" b="1" dirty="0"/>
              <a:t>their eyes they have closed</a:t>
            </a:r>
            <a:r>
              <a:rPr lang="en-US" dirty="0"/>
              <a:t>, lest they should </a:t>
            </a:r>
            <a:r>
              <a:rPr lang="en-US" b="1" dirty="0"/>
              <a:t>see with their eyes</a:t>
            </a:r>
            <a:r>
              <a:rPr lang="en-US" dirty="0"/>
              <a:t> and hear with their ears and understand with their heart and turn, and I would heal them.’ 16 But </a:t>
            </a:r>
            <a:r>
              <a:rPr lang="en-US" b="1" dirty="0"/>
              <a:t>blessed are your eyes, for they see</a:t>
            </a:r>
            <a:r>
              <a:rPr lang="en-US" dirty="0"/>
              <a:t>, and your ears, for they hear. 17 Truly, I say to you, many prophets and righteous people </a:t>
            </a:r>
            <a:r>
              <a:rPr lang="en-US" b="1" dirty="0"/>
              <a:t>longed to see what you see</a:t>
            </a:r>
            <a:r>
              <a:rPr lang="en-US" dirty="0"/>
              <a:t>, and </a:t>
            </a:r>
            <a:r>
              <a:rPr lang="en-US" b="1" dirty="0"/>
              <a:t>did not see it</a:t>
            </a:r>
            <a:r>
              <a:rPr lang="en-US" dirty="0"/>
              <a:t>, and to hear what you hear, and did not hear it.” ESV</a:t>
            </a:r>
          </a:p>
          <a:p>
            <a:endParaRPr lang="en-US" dirty="0"/>
          </a:p>
          <a:p>
            <a:r>
              <a:rPr lang="en-US" b="1" dirty="0"/>
              <a:t>Ephesians 5:13-17</a:t>
            </a:r>
            <a:r>
              <a:rPr lang="en-US" dirty="0"/>
              <a:t> – “13 But when anything is exposed by the light, it becomes visible, 14 for anything that becomes visible is light. Therefore it says, ‘Awake, O sleeper, and arise from the dead, and Christ will shine on you.’ 15 </a:t>
            </a:r>
            <a:r>
              <a:rPr lang="en-US" b="1" dirty="0"/>
              <a:t>Look carefully then how you walk</a:t>
            </a:r>
            <a:r>
              <a:rPr lang="en-US" dirty="0"/>
              <a:t>, not as unwise but as wise, 16 making the best use of the time, because the days are evil. 17 Therefore do not be foolish, but understand what the will of the Lord is.” ESV</a:t>
            </a:r>
          </a:p>
          <a:p>
            <a:endParaRPr lang="en-US" dirty="0"/>
          </a:p>
          <a:p>
            <a:r>
              <a:rPr lang="en-US" b="1" dirty="0"/>
              <a:t>II Corinthians 6:1-2</a:t>
            </a:r>
            <a:r>
              <a:rPr lang="en-US" dirty="0"/>
              <a:t> – “1 Working together with him [Jesus], then, we appeal to you not to receive the grace of God in vain. 2 For he says, ‘In a favorable time I listened to you, and in a day of salvation I have helped you.’ Behold, now is the favorable time; behold, now is the day of salvation.” ESV</a:t>
            </a:r>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C05DF8B-E3BC-1867-1218-81431120328B}"/>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4AE3067E-5337-7DBD-8D82-78D23CB58B2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05094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Amos 6:1-3</a:t>
            </a:r>
            <a:r>
              <a:rPr lang="en-US" dirty="0"/>
              <a:t> – “1 </a:t>
            </a:r>
            <a:r>
              <a:rPr lang="en-US" b="1" dirty="0"/>
              <a:t>Woe to those who are at ease in Zion</a:t>
            </a:r>
            <a:r>
              <a:rPr lang="en-US" dirty="0"/>
              <a:t>, and to those who feel secure on the mountain of Samaria, the notable men of the first of the nations, to whom the house of Israel comes! 2 Pass over to Calneh, and see, and from there go to Hamath the great; then go down to Gath of the Philistines. Are you better than these kingdoms? Or is their territory greater than your territory, 3 </a:t>
            </a:r>
            <a:r>
              <a:rPr lang="en-US" b="1" dirty="0"/>
              <a:t>O you who put far away the day of disaster</a:t>
            </a:r>
            <a:r>
              <a:rPr lang="en-US" dirty="0"/>
              <a:t> and bring near the seat of violence?” ESV</a:t>
            </a:r>
          </a:p>
          <a:p>
            <a:endParaRPr lang="en-US" dirty="0"/>
          </a:p>
          <a:p>
            <a:r>
              <a:rPr lang="en-US" b="1" dirty="0"/>
              <a:t>Ecclesiastes 8:10-13</a:t>
            </a:r>
            <a:r>
              <a:rPr lang="en-US" dirty="0"/>
              <a:t> – “10 Then I saw the wicked buried. They used to go in and out of the holy place and were praised in the city where they had done such things. This also is vanity. 11 </a:t>
            </a:r>
            <a:r>
              <a:rPr lang="en-US" b="1" dirty="0"/>
              <a:t>Because the sentence against an evil deed is not executed speedily, the heart of the children of man is fully set to do evil</a:t>
            </a:r>
            <a:r>
              <a:rPr lang="en-US" dirty="0"/>
              <a:t>. 12 Though a sinner does evil a hundred times and prolongs his life, yet I know that it will be well with those who fear God, because they fear before him. 13 But </a:t>
            </a:r>
            <a:r>
              <a:rPr lang="en-US" b="1" dirty="0"/>
              <a:t>it will not be well with the wicked</a:t>
            </a:r>
            <a:r>
              <a:rPr lang="en-US" dirty="0"/>
              <a:t>, neither will he prolong his days like a shadow, because he does not fear before God.” ESV</a:t>
            </a:r>
          </a:p>
          <a:p>
            <a:endParaRPr lang="en-US" dirty="0"/>
          </a:p>
          <a:p>
            <a:r>
              <a:rPr lang="en-US" b="1" dirty="0"/>
              <a:t>Matthew 13:41-42</a:t>
            </a:r>
            <a:r>
              <a:rPr lang="en-US" dirty="0"/>
              <a:t> – “41 The Son of Man will send his angels, and they will gather out of his kingdom all causes of sin and all law-breakers, 42 and throw them into the fiery furnace. In that place </a:t>
            </a:r>
            <a:r>
              <a:rPr lang="en-US" b="1" dirty="0"/>
              <a:t>there will be weeping and gnashing of teeth</a:t>
            </a:r>
            <a:r>
              <a:rPr lang="en-US" dirty="0"/>
              <a:t>.” ESV</a:t>
            </a:r>
          </a:p>
          <a:p>
            <a:endParaRPr lang="en-US" dirty="0"/>
          </a:p>
          <a:p>
            <a:r>
              <a:rPr lang="en-US" b="1" dirty="0"/>
              <a:t>John 15:14-15</a:t>
            </a:r>
            <a:r>
              <a:rPr lang="en-US" dirty="0"/>
              <a:t> – “14 You are my friends if you do what I command you. 15 No longer do I call you servants, for the servant does not know what his master is doing; but I have called you friends, for all that I have heard from my Father I have made known to you.” ESV</a:t>
            </a:r>
          </a:p>
          <a:p>
            <a:endParaRPr lang="en-US" dirty="0"/>
          </a:p>
        </p:txBody>
      </p:sp>
      <p:sp>
        <p:nvSpPr>
          <p:cNvPr id="4" name="Slide Number Placeholder 3"/>
          <p:cNvSpPr>
            <a:spLocks noGrp="1"/>
          </p:cNvSpPr>
          <p:nvPr>
            <p:ph type="sldNum" sz="quarter" idx="5"/>
          </p:nvPr>
        </p:nvSpPr>
        <p:spPr/>
        <p:txBody>
          <a:bodyPr/>
          <a:lstStyle/>
          <a:p>
            <a:pPr defTabSz="495256">
              <a:defRPr/>
            </a:pPr>
            <a:fld id="{7EB040C8-62D2-4EA7-B200-D3B8C06AAFD8}" type="slidenum">
              <a:rPr lang="en-US">
                <a:solidFill>
                  <a:prstClr val="black"/>
                </a:solidFill>
                <a:latin typeface="Calibri" panose="020F0502020204030204"/>
              </a:rPr>
              <a:pPr defTabSz="495256">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CDA478E-97BA-45E8-24AB-ED32C4CC3AB0}"/>
              </a:ext>
            </a:extLst>
          </p:cNvPr>
          <p:cNvSpPr>
            <a:spLocks noGrp="1"/>
          </p:cNvSpPr>
          <p:nvPr>
            <p:ph type="dt" idx="1"/>
          </p:nvPr>
        </p:nvSpPr>
        <p:spPr/>
        <p:txBody>
          <a:bodyPr/>
          <a:lstStyle/>
          <a:p>
            <a:r>
              <a:rPr lang="en-US"/>
              <a:t>10/19/2025 am</a:t>
            </a:r>
          </a:p>
        </p:txBody>
      </p:sp>
      <p:sp>
        <p:nvSpPr>
          <p:cNvPr id="6" name="Footer Placeholder 5">
            <a:extLst>
              <a:ext uri="{FF2B5EF4-FFF2-40B4-BE49-F238E27FC236}">
                <a16:creationId xmlns:a16="http://schemas.microsoft.com/office/drawing/2014/main" id="{6A0E6467-DB8D-C180-493A-8EDFA5A7B33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54762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a:p>
            <a:endParaRPr lang="en-US" b="0" dirty="0"/>
          </a:p>
          <a:p>
            <a:pPr defTabSz="1072957"/>
            <a:r>
              <a:rPr lang="en-US" b="1" dirty="0"/>
              <a:t>Acts 3:19</a:t>
            </a:r>
            <a:r>
              <a:rPr lang="en-US" b="0" dirty="0"/>
              <a:t> – “</a:t>
            </a:r>
            <a:r>
              <a:rPr lang="en-US" b="1" dirty="0"/>
              <a:t>Repent therefore, and turn again, that your sins may be blotted out</a:t>
            </a:r>
            <a:r>
              <a:rPr lang="en-US" b="0" dirty="0"/>
              <a:t>”</a:t>
            </a:r>
          </a:p>
        </p:txBody>
      </p:sp>
      <p:sp>
        <p:nvSpPr>
          <p:cNvPr id="4" name="Slide Number Placeholder 3"/>
          <p:cNvSpPr>
            <a:spLocks noGrp="1"/>
          </p:cNvSpPr>
          <p:nvPr>
            <p:ph type="sldNum" sz="quarter" idx="5"/>
          </p:nvPr>
        </p:nvSpPr>
        <p:spPr/>
        <p:txBody>
          <a:bodyPr/>
          <a:lstStyle/>
          <a:p>
            <a:pPr defTabSz="5835314"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314" fontAlgn="base">
                <a:spcBef>
                  <a:spcPct val="0"/>
                </a:spcBef>
                <a:spcAft>
                  <a:spcPct val="0"/>
                </a:spcAft>
                <a:defRPr/>
              </a:pPr>
              <a:t>11</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10/19/2025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E39389-D342-42C9-A280-8ADE336DA885}"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423334" y="4529541"/>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436368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B8B6D2-5532-4B59-9C5A-AB106F128946}"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312574188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B8B6D2-5532-4B59-9C5A-AB106F128946}"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A7A6979-0714-4377-B894-6BE4C2D6E202}"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1452750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9B8B6D2-5532-4B59-9C5A-AB106F128946}" type="datetime1">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68395371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9B8B6D2-5532-4B59-9C5A-AB106F128946}" type="datetime1">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A7A6979-0714-4377-B894-6BE4C2D6E202}"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813298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9B8B6D2-5532-4B59-9C5A-AB106F128946}" type="datetime1">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2163331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B8B6D2-5532-4B59-9C5A-AB106F128946}"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423450619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B8B6D2-5532-4B59-9C5A-AB106F128946}"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91578252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B8B6D2-5532-4B59-9C5A-AB106F128946}"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16109151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096AA6-1553-455E-A701-5DB89675312A}" type="datetime1">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53535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B8B6D2-5532-4B59-9C5A-AB106F128946}" type="datetime1">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27921689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B8B6D2-5532-4B59-9C5A-AB106F128946}" type="datetime1">
              <a:rPr lang="en-US" smtClean="0"/>
              <a:t>10/25/2025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78262131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562E2D-C320-4C5E-98F1-D60DBA71A352}" type="datetime1">
              <a:rPr lang="en-US" smtClean="0"/>
              <a:t>10/25/2025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465003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06C99D-E4E2-4DDF-8629-131208CB18B0}" type="datetime1">
              <a:rPr lang="en-US" smtClean="0"/>
              <a:t>10/25/2025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391312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B8B6D2-5532-4B59-9C5A-AB106F128946}" type="datetime1">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166706442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1ABFC0-89FE-4355-9E74-11DC57FEA97E}" type="datetime1">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60462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9B8B6D2-5532-4B59-9C5A-AB106F128946}" type="datetime1">
              <a:rPr lang="en-US" smtClean="0"/>
              <a:t>10/25/2025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8A7A6979-0714-4377-B894-6BE4C2D6E202}" type="slidenum">
              <a:rPr lang="en-US" smtClean="0"/>
              <a:pPr/>
              <a:t>‹#›</a:t>
            </a:fld>
            <a:endParaRPr lang="en-US"/>
          </a:p>
        </p:txBody>
      </p:sp>
    </p:spTree>
    <p:extLst>
      <p:ext uri="{BB962C8B-B14F-4D97-AF65-F5344CB8AC3E}">
        <p14:creationId xmlns:p14="http://schemas.microsoft.com/office/powerpoint/2010/main" val="3774602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D0423-92ED-41A8-B13E-ED2A99FC380C}"/>
              </a:ext>
            </a:extLst>
          </p:cNvPr>
          <p:cNvSpPr>
            <a:spLocks noGrp="1"/>
          </p:cNvSpPr>
          <p:nvPr>
            <p:ph type="ctrTitle"/>
          </p:nvPr>
        </p:nvSpPr>
        <p:spPr>
          <a:xfrm>
            <a:off x="1200150" y="1896281"/>
            <a:ext cx="6743700" cy="523220"/>
          </a:xfrm>
          <a:noFill/>
          <a:ln w="38100" cap="sq">
            <a:noFill/>
            <a:miter lim="800000"/>
          </a:ln>
        </p:spPr>
        <p:txBody>
          <a:bodyPr anchor="ctr">
            <a:spAutoFit/>
          </a:bodyPr>
          <a:lstStyle/>
          <a:p>
            <a:r>
              <a:rPr lang="en-US" sz="2800" b="1" dirty="0">
                <a:solidFill>
                  <a:schemeClr val="tx1"/>
                </a:solidFill>
                <a:latin typeface="+mn-lt"/>
              </a:rPr>
              <a:t>Genesis 6:5-12</a:t>
            </a:r>
          </a:p>
        </p:txBody>
      </p:sp>
      <p:sp>
        <p:nvSpPr>
          <p:cNvPr id="3" name="Subtitle 2">
            <a:extLst>
              <a:ext uri="{FF2B5EF4-FFF2-40B4-BE49-F238E27FC236}">
                <a16:creationId xmlns:a16="http://schemas.microsoft.com/office/drawing/2014/main" id="{74B4D8F8-4E82-4BDB-B682-C4008F4B24EF}"/>
              </a:ext>
            </a:extLst>
          </p:cNvPr>
          <p:cNvSpPr>
            <a:spLocks noGrp="1"/>
          </p:cNvSpPr>
          <p:nvPr>
            <p:ph type="subTitle" idx="1"/>
          </p:nvPr>
        </p:nvSpPr>
        <p:spPr>
          <a:xfrm>
            <a:off x="1200150" y="870458"/>
            <a:ext cx="6358890" cy="1015663"/>
          </a:xfrm>
        </p:spPr>
        <p:txBody>
          <a:bodyPr wrap="square">
            <a:spAutoFit/>
          </a:bodyPr>
          <a:lstStyle/>
          <a:p>
            <a:r>
              <a:rPr lang="en-US" sz="6000" b="1" dirty="0">
                <a:solidFill>
                  <a:schemeClr val="tx1"/>
                </a:solidFill>
                <a:latin typeface="+mj-lt"/>
              </a:rPr>
              <a:t>When God Cried</a:t>
            </a:r>
            <a:endParaRPr lang="en-US" sz="2400" b="1" dirty="0">
              <a:solidFill>
                <a:schemeClr val="tx1"/>
              </a:solidFill>
              <a:latin typeface="+mj-lt"/>
            </a:endParaRPr>
          </a:p>
        </p:txBody>
      </p:sp>
    </p:spTree>
    <p:extLst>
      <p:ext uri="{BB962C8B-B14F-4D97-AF65-F5344CB8AC3E}">
        <p14:creationId xmlns:p14="http://schemas.microsoft.com/office/powerpoint/2010/main" val="2401068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28AC8-296C-E4ED-816F-D99C83C094BA}"/>
              </a:ext>
            </a:extLst>
          </p:cNvPr>
          <p:cNvSpPr>
            <a:spLocks noGrp="1"/>
          </p:cNvSpPr>
          <p:nvPr>
            <p:ph type="title"/>
          </p:nvPr>
        </p:nvSpPr>
        <p:spPr>
          <a:xfrm>
            <a:off x="1371600" y="548640"/>
            <a:ext cx="6293012" cy="830997"/>
          </a:xfrm>
        </p:spPr>
        <p:txBody>
          <a:bodyPr wrap="square">
            <a:spAutoFit/>
          </a:bodyPr>
          <a:lstStyle/>
          <a:p>
            <a:r>
              <a:rPr lang="en-US" sz="4800" b="1" dirty="0"/>
              <a:t>God the son did cry</a:t>
            </a:r>
            <a:endParaRPr lang="en-US" sz="2800" b="1" dirty="0"/>
          </a:p>
        </p:txBody>
      </p:sp>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4729500"/>
          </a:xfrm>
          <a:noFill/>
        </p:spPr>
        <p:txBody>
          <a:bodyPr>
            <a:spAutoFit/>
          </a:bodyPr>
          <a:lstStyle/>
          <a:p>
            <a:r>
              <a:rPr lang="en-US" sz="2800" dirty="0"/>
              <a:t>He cried for the lost</a:t>
            </a:r>
          </a:p>
          <a:p>
            <a:pPr lvl="1"/>
            <a:r>
              <a:rPr lang="en-US" sz="2800" dirty="0"/>
              <a:t>Do the lost hear him?</a:t>
            </a:r>
          </a:p>
          <a:p>
            <a:r>
              <a:rPr lang="en-US" sz="2800" dirty="0"/>
              <a:t>What about you? Are you lost in sin?</a:t>
            </a:r>
          </a:p>
          <a:p>
            <a:r>
              <a:rPr lang="en-US" sz="2800" dirty="0"/>
              <a:t>We must hear the crying of God, lamenting our sins</a:t>
            </a:r>
          </a:p>
          <a:p>
            <a:pPr marL="0" indent="0">
              <a:buNone/>
            </a:pPr>
            <a:r>
              <a:rPr lang="en-US" sz="3200" dirty="0"/>
              <a:t>God cared enough for you to give the best that heaven had to offer, that you could have the forgiveness of your sins</a:t>
            </a:r>
          </a:p>
        </p:txBody>
      </p:sp>
    </p:spTree>
    <p:extLst>
      <p:ext uri="{BB962C8B-B14F-4D97-AF65-F5344CB8AC3E}">
        <p14:creationId xmlns:p14="http://schemas.microsoft.com/office/powerpoint/2010/main" val="2883852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5262979"/>
          </a:xfrm>
        </p:spPr>
        <p:txBody>
          <a:bodyPr wrap="square" anchor="t" anchorCtr="0">
            <a:spAutoFit/>
          </a:bodyPr>
          <a:lstStyle/>
          <a:p>
            <a:pPr marL="0" indent="0">
              <a:lnSpc>
                <a:spcPct val="100000"/>
              </a:lnSpc>
              <a:spcBef>
                <a:spcPts val="0"/>
              </a:spcBef>
              <a:buClr>
                <a:schemeClr val="bg1"/>
              </a:buClr>
              <a:buSzPct val="100000"/>
              <a:buNone/>
            </a:pPr>
            <a:r>
              <a:rPr lang="en-US" sz="2800" b="1" dirty="0">
                <a:solidFill>
                  <a:schemeClr val="tx1"/>
                </a:solidFill>
                <a:latin typeface="Century Gothic" panose="020B0502020202020204" pitchFamily="34" charset="0"/>
                <a:cs typeface="Arial" panose="020B0604020202020204" pitchFamily="34" charset="0"/>
              </a:rPr>
              <a:t>Hear the Word of God</a:t>
            </a:r>
          </a:p>
          <a:p>
            <a:pPr lvl="1">
              <a:lnSpc>
                <a:spcPct val="100000"/>
              </a:lnSpc>
              <a:spcBef>
                <a:spcPts val="0"/>
              </a:spcBef>
              <a:buSzPct val="100000"/>
              <a:buFont typeface="Wingdings 3" panose="05040102010807070707" pitchFamily="18" charset="2"/>
              <a:buChar char="´"/>
            </a:pPr>
            <a:r>
              <a:rPr lang="en-US" sz="2800" dirty="0">
                <a:solidFill>
                  <a:schemeClr val="tx1"/>
                </a:solidFill>
                <a:latin typeface="Century Gothic" panose="020B0502020202020204" pitchFamily="34" charset="0"/>
                <a:cs typeface="Arial" panose="020B0604020202020204" pitchFamily="34" charset="0"/>
              </a:rPr>
              <a:t>James 1:21 – “… receive with meekness the implanted word, which is able to save your souls.”</a:t>
            </a:r>
          </a:p>
          <a:p>
            <a:pPr lvl="1">
              <a:lnSpc>
                <a:spcPct val="100000"/>
              </a:lnSpc>
              <a:spcBef>
                <a:spcPts val="0"/>
              </a:spcBef>
              <a:buClr>
                <a:schemeClr val="bg1"/>
              </a:buClr>
              <a:buSzPct val="100000"/>
              <a:buFont typeface="Arial" panose="020B0604020202020204" pitchFamily="34" charset="0"/>
              <a:buChar char="•"/>
            </a:pPr>
            <a:endParaRPr lang="en-US" sz="2800" dirty="0">
              <a:solidFill>
                <a:schemeClr val="tx1"/>
              </a:solidFill>
              <a:latin typeface="Century Gothic" panose="020B0502020202020204" pitchFamily="34" charset="0"/>
              <a:cs typeface="Arial" panose="020B0604020202020204" pitchFamily="34" charset="0"/>
            </a:endParaRPr>
          </a:p>
          <a:p>
            <a:pPr marL="0" indent="0">
              <a:lnSpc>
                <a:spcPct val="100000"/>
              </a:lnSpc>
              <a:spcBef>
                <a:spcPts val="0"/>
              </a:spcBef>
              <a:buClr>
                <a:schemeClr val="bg1"/>
              </a:buClr>
              <a:buSzPct val="100000"/>
              <a:buNone/>
            </a:pPr>
            <a:r>
              <a:rPr lang="en-US" sz="2800" b="1" dirty="0">
                <a:solidFill>
                  <a:schemeClr val="tx1"/>
                </a:solidFill>
                <a:latin typeface="Century Gothic" panose="020B0502020202020204" pitchFamily="34" charset="0"/>
                <a:cs typeface="Arial" panose="020B0604020202020204" pitchFamily="34" charset="0"/>
              </a:rPr>
              <a:t>Believe the Gospel message about Jesus</a:t>
            </a:r>
          </a:p>
          <a:p>
            <a:pPr marL="692150">
              <a:lnSpc>
                <a:spcPct val="100000"/>
              </a:lnSpc>
              <a:spcBef>
                <a:spcPts val="0"/>
              </a:spcBef>
              <a:buSzPct val="100000"/>
            </a:pPr>
            <a:r>
              <a:rPr lang="en-US" sz="2800" dirty="0">
                <a:solidFill>
                  <a:schemeClr val="tx1"/>
                </a:solidFill>
                <a:latin typeface="Century Gothic" panose="020B0502020202020204" pitchFamily="34" charset="0"/>
                <a:cs typeface="Arial" panose="020B0604020202020204" pitchFamily="34" charset="0"/>
              </a:rPr>
              <a:t>I John 3:23-24 – “… that we believe in the name of his Son Jesus Christ …”</a:t>
            </a:r>
          </a:p>
          <a:p>
            <a:pPr marL="0" indent="0">
              <a:lnSpc>
                <a:spcPct val="100000"/>
              </a:lnSpc>
              <a:spcBef>
                <a:spcPts val="0"/>
              </a:spcBef>
              <a:buClr>
                <a:schemeClr val="bg1"/>
              </a:buClr>
              <a:buSzPct val="100000"/>
              <a:buNone/>
            </a:pPr>
            <a:endParaRPr lang="en-US" sz="2800" b="1" dirty="0">
              <a:latin typeface="Century Gothic" panose="020B0502020202020204" pitchFamily="34" charset="0"/>
              <a:cs typeface="Arial" panose="020B0604020202020204" pitchFamily="34" charset="0"/>
            </a:endParaRPr>
          </a:p>
          <a:p>
            <a:pPr marL="0" indent="0">
              <a:lnSpc>
                <a:spcPct val="100000"/>
              </a:lnSpc>
              <a:spcBef>
                <a:spcPts val="0"/>
              </a:spcBef>
              <a:buClr>
                <a:schemeClr val="bg1"/>
              </a:buClr>
              <a:buSzPct val="100000"/>
              <a:buNone/>
            </a:pPr>
            <a:r>
              <a:rPr lang="en-US" sz="2800" b="1" dirty="0">
                <a:latin typeface="Century Gothic" panose="020B0502020202020204" pitchFamily="34" charset="0"/>
                <a:cs typeface="Arial" panose="020B0604020202020204" pitchFamily="34" charset="0"/>
              </a:rPr>
              <a:t>Repent of your sins</a:t>
            </a:r>
          </a:p>
          <a:p>
            <a:pPr lvl="1">
              <a:lnSpc>
                <a:spcPct val="100000"/>
              </a:lnSpc>
              <a:spcBef>
                <a:spcPts val="0"/>
              </a:spcBef>
              <a:buSzPct val="100000"/>
            </a:pPr>
            <a:r>
              <a:rPr lang="en-US" sz="2800" dirty="0">
                <a:latin typeface="Century Gothic" panose="020B0502020202020204" pitchFamily="34" charset="0"/>
                <a:cs typeface="Arial" panose="020B0604020202020204" pitchFamily="34" charset="0"/>
              </a:rPr>
              <a:t>Acts 3:19 – “Repent therefore, and turn again, that your sins may be blotted out”</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371600" y="548640"/>
            <a:ext cx="7019365" cy="840230"/>
          </a:xfrm>
        </p:spPr>
        <p:txBody>
          <a:bodyPr wrap="square">
            <a:spAutoFit/>
          </a:bodyPr>
          <a:lstStyle/>
          <a:p>
            <a:pPr algn="l"/>
            <a:r>
              <a:rPr lang="en-US" sz="4800" b="1" cap="none" dirty="0">
                <a:solidFill>
                  <a:schemeClr val="tx1"/>
                </a:solidFill>
                <a:latin typeface="Century Gothic" panose="020B0502020202020204" pitchFamily="34" charset="0"/>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199" y="1371600"/>
            <a:ext cx="8389917" cy="5262979"/>
          </a:xfrm>
        </p:spPr>
        <p:txBody>
          <a:bodyPr wrap="square">
            <a:spAutoFit/>
          </a:bodyPr>
          <a:lstStyle/>
          <a:p>
            <a:pPr marL="0" indent="0">
              <a:lnSpc>
                <a:spcPct val="100000"/>
              </a:lnSpc>
              <a:spcBef>
                <a:spcPts val="0"/>
              </a:spcBef>
              <a:buClr>
                <a:schemeClr val="bg1"/>
              </a:buClr>
              <a:buSzPct val="100000"/>
              <a:buNone/>
            </a:pPr>
            <a:r>
              <a:rPr lang="en-US" sz="2800" b="1" dirty="0">
                <a:solidFill>
                  <a:schemeClr val="tx1"/>
                </a:solidFill>
                <a:cs typeface="Arial" panose="020B0604020202020204" pitchFamily="34" charset="0"/>
              </a:rPr>
              <a:t>Confess that Jesus is the Son of God</a:t>
            </a:r>
          </a:p>
          <a:p>
            <a:pPr lvl="1">
              <a:lnSpc>
                <a:spcPct val="100000"/>
              </a:lnSpc>
              <a:spcBef>
                <a:spcPts val="0"/>
              </a:spcBef>
              <a:buSzPct val="100000"/>
              <a:buFont typeface="Wingdings 3" panose="05040102010807070707" pitchFamily="18" charset="2"/>
              <a:buChar char="´"/>
            </a:pPr>
            <a:r>
              <a:rPr lang="en-US" sz="2800" dirty="0">
                <a:solidFill>
                  <a:schemeClr val="tx1"/>
                </a:solidFill>
                <a:cs typeface="Arial" panose="020B0604020202020204" pitchFamily="34" charset="0"/>
              </a:rPr>
              <a:t>Romans 10:9-10 – “… with the mouth one confesses and is saved”</a:t>
            </a:r>
          </a:p>
          <a:p>
            <a:pPr marL="457200" lvl="1" indent="0">
              <a:lnSpc>
                <a:spcPct val="100000"/>
              </a:lnSpc>
              <a:spcBef>
                <a:spcPts val="0"/>
              </a:spcBef>
              <a:buClr>
                <a:schemeClr val="tx1"/>
              </a:buClr>
              <a:buSzPct val="100000"/>
              <a:buNone/>
            </a:pPr>
            <a:endParaRPr lang="en-US" sz="2800" dirty="0">
              <a:cs typeface="Arial" panose="020B0604020202020204" pitchFamily="34" charset="0"/>
            </a:endParaRPr>
          </a:p>
          <a:p>
            <a:pPr marL="0" indent="0">
              <a:lnSpc>
                <a:spcPct val="100000"/>
              </a:lnSpc>
              <a:spcBef>
                <a:spcPts val="0"/>
              </a:spcBef>
              <a:buClrTx/>
              <a:buSzPct val="100000"/>
              <a:buNone/>
            </a:pPr>
            <a:r>
              <a:rPr lang="en-US" sz="2800" b="1" dirty="0">
                <a:cs typeface="Arial" panose="020B0604020202020204" pitchFamily="34" charset="0"/>
              </a:rPr>
              <a:t>Be immersed in water</a:t>
            </a:r>
          </a:p>
          <a:p>
            <a:pPr lvl="1">
              <a:lnSpc>
                <a:spcPct val="100000"/>
              </a:lnSpc>
              <a:spcBef>
                <a:spcPts val="0"/>
              </a:spcBef>
              <a:buSzPct val="100000"/>
            </a:pPr>
            <a:r>
              <a:rPr lang="en-US" sz="2800" dirty="0">
                <a:cs typeface="Arial" panose="020B0604020202020204" pitchFamily="34" charset="0"/>
              </a:rPr>
              <a:t>Acts 2:38 – “Repent and be baptized every one of you in the name of Jesus Christ …”</a:t>
            </a:r>
          </a:p>
          <a:p>
            <a:pPr marL="457200" lvl="1" indent="0">
              <a:lnSpc>
                <a:spcPct val="100000"/>
              </a:lnSpc>
              <a:spcBef>
                <a:spcPts val="0"/>
              </a:spcBef>
              <a:buSzPct val="100000"/>
              <a:buNone/>
            </a:pPr>
            <a:endParaRPr lang="en-US" sz="2800" dirty="0">
              <a:cs typeface="Arial" panose="020B0604020202020204" pitchFamily="34" charset="0"/>
            </a:endParaRPr>
          </a:p>
          <a:p>
            <a:pPr marL="0" indent="0">
              <a:lnSpc>
                <a:spcPct val="100000"/>
              </a:lnSpc>
              <a:spcBef>
                <a:spcPts val="0"/>
              </a:spcBef>
              <a:buClrTx/>
              <a:buSzPct val="100000"/>
              <a:buNone/>
            </a:pPr>
            <a:r>
              <a:rPr lang="en-US" sz="2800" b="1" dirty="0">
                <a:cs typeface="Arial" panose="020B0604020202020204" pitchFamily="34" charset="0"/>
              </a:rPr>
              <a:t>Remain faithful</a:t>
            </a:r>
          </a:p>
          <a:p>
            <a:pPr lvl="1">
              <a:lnSpc>
                <a:spcPct val="100000"/>
              </a:lnSpc>
              <a:spcBef>
                <a:spcPts val="0"/>
              </a:spcBef>
              <a:buSzPct val="100000"/>
            </a:pPr>
            <a:r>
              <a:rPr lang="en-US" sz="2800" dirty="0">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1371600" y="548640"/>
            <a:ext cx="6979024" cy="840230"/>
          </a:xfrm>
        </p:spPr>
        <p:txBody>
          <a:bodyPr wrap="square">
            <a:spAutoFit/>
          </a:bodyPr>
          <a:lstStyle/>
          <a:p>
            <a:pPr algn="l"/>
            <a:r>
              <a:rPr lang="en-US" sz="4800" b="1" cap="none" dirty="0">
                <a:solidFill>
                  <a:schemeClr val="tx1"/>
                </a:solidFill>
                <a:latin typeface="Century Gothic" panose="020B0502020202020204" pitchFamily="34" charset="0"/>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28AC8-296C-E4ED-816F-D99C83C094BA}"/>
              </a:ext>
            </a:extLst>
          </p:cNvPr>
          <p:cNvSpPr>
            <a:spLocks noGrp="1"/>
          </p:cNvSpPr>
          <p:nvPr>
            <p:ph type="title"/>
          </p:nvPr>
        </p:nvSpPr>
        <p:spPr>
          <a:xfrm>
            <a:off x="1371600" y="550370"/>
            <a:ext cx="6589199" cy="830997"/>
          </a:xfrm>
        </p:spPr>
        <p:txBody>
          <a:bodyPr>
            <a:spAutoFit/>
          </a:bodyPr>
          <a:lstStyle/>
          <a:p>
            <a:r>
              <a:rPr lang="en-US" sz="4800" b="1" dirty="0"/>
              <a:t>When God Cried</a:t>
            </a:r>
            <a:endParaRPr lang="en-US" b="1" dirty="0"/>
          </a:p>
        </p:txBody>
      </p:sp>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2939266"/>
          </a:xfrm>
          <a:noFill/>
        </p:spPr>
        <p:txBody>
          <a:bodyPr>
            <a:spAutoFit/>
          </a:bodyPr>
          <a:lstStyle/>
          <a:p>
            <a:pPr>
              <a:spcBef>
                <a:spcPts val="1200"/>
              </a:spcBef>
              <a:spcAft>
                <a:spcPts val="600"/>
              </a:spcAft>
            </a:pPr>
            <a:r>
              <a:rPr lang="en-US" sz="2800" dirty="0">
                <a:solidFill>
                  <a:schemeClr val="tx1"/>
                </a:solidFill>
              </a:rPr>
              <a:t>John 1:1-5,14 – “… the Word was God”</a:t>
            </a:r>
          </a:p>
          <a:p>
            <a:pPr>
              <a:spcBef>
                <a:spcPts val="1200"/>
              </a:spcBef>
              <a:spcAft>
                <a:spcPts val="600"/>
              </a:spcAft>
            </a:pPr>
            <a:r>
              <a:rPr lang="en-US" sz="2800" dirty="0">
                <a:solidFill>
                  <a:schemeClr val="tx1"/>
                </a:solidFill>
              </a:rPr>
              <a:t>John 10:30 – “I and the Father are one”</a:t>
            </a:r>
          </a:p>
          <a:p>
            <a:pPr>
              <a:spcBef>
                <a:spcPts val="1200"/>
              </a:spcBef>
              <a:spcAft>
                <a:spcPts val="600"/>
              </a:spcAft>
            </a:pPr>
            <a:r>
              <a:rPr lang="en-US" sz="2800" dirty="0">
                <a:solidFill>
                  <a:schemeClr val="tx1"/>
                </a:solidFill>
              </a:rPr>
              <a:t>Colossians 1:15 – “He is the image of the invisible God”</a:t>
            </a:r>
          </a:p>
          <a:p>
            <a:pPr>
              <a:spcBef>
                <a:spcPts val="1200"/>
              </a:spcBef>
              <a:spcAft>
                <a:spcPts val="600"/>
              </a:spcAft>
            </a:pPr>
            <a:r>
              <a:rPr lang="en-US" sz="2800" dirty="0">
                <a:solidFill>
                  <a:schemeClr val="tx1"/>
                </a:solidFill>
              </a:rPr>
              <a:t>Jesus, therefore, is rightly called “God”</a:t>
            </a:r>
          </a:p>
        </p:txBody>
      </p:sp>
    </p:spTree>
    <p:extLst>
      <p:ext uri="{BB962C8B-B14F-4D97-AF65-F5344CB8AC3E}">
        <p14:creationId xmlns:p14="http://schemas.microsoft.com/office/powerpoint/2010/main" val="1071473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5221942"/>
          </a:xfrm>
          <a:noFill/>
        </p:spPr>
        <p:txBody>
          <a:bodyPr>
            <a:spAutoFit/>
          </a:bodyPr>
          <a:lstStyle/>
          <a:p>
            <a:r>
              <a:rPr lang="en-US" sz="2800" dirty="0">
                <a:solidFill>
                  <a:schemeClr val="tx1"/>
                </a:solidFill>
              </a:rPr>
              <a:t>John 11:33-36 – “Jesus </a:t>
            </a:r>
            <a:r>
              <a:rPr lang="en-US" sz="2800" u="sng" dirty="0">
                <a:solidFill>
                  <a:schemeClr val="tx1"/>
                </a:solidFill>
              </a:rPr>
              <a:t>wept</a:t>
            </a:r>
            <a:r>
              <a:rPr lang="en-US" sz="2800" dirty="0">
                <a:solidFill>
                  <a:schemeClr val="tx1"/>
                </a:solidFill>
              </a:rPr>
              <a:t>.”</a:t>
            </a:r>
          </a:p>
          <a:p>
            <a:pPr lvl="1"/>
            <a:r>
              <a:rPr lang="en-US" sz="2800" dirty="0">
                <a:solidFill>
                  <a:schemeClr val="tx1"/>
                </a:solidFill>
              </a:rPr>
              <a:t>This verse uses </a:t>
            </a:r>
            <a:r>
              <a:rPr lang="en-US" sz="2800" b="1" i="1" dirty="0" err="1">
                <a:solidFill>
                  <a:schemeClr val="tx1"/>
                </a:solidFill>
                <a:latin typeface="PCSB Greek" panose="020B0500000000000000" pitchFamily="34" charset="0"/>
              </a:rPr>
              <a:t>dakru</a:t>
            </a:r>
            <a:r>
              <a:rPr lang="en-US" sz="2800" b="1" i="1" dirty="0">
                <a:solidFill>
                  <a:schemeClr val="tx1"/>
                </a:solidFill>
                <a:latin typeface="PCSB Greek" panose="020B0500000000000000" pitchFamily="34" charset="0"/>
              </a:rPr>
              <a:t>/w</a:t>
            </a:r>
            <a:r>
              <a:rPr lang="en-US" sz="2800" dirty="0">
                <a:solidFill>
                  <a:schemeClr val="tx1"/>
                </a:solidFill>
              </a:rPr>
              <a:t>, to "shed tears", a </a:t>
            </a:r>
            <a:r>
              <a:rPr lang="en-US" sz="2800" u="sng" dirty="0">
                <a:solidFill>
                  <a:schemeClr val="tx1"/>
                </a:solidFill>
              </a:rPr>
              <a:t>silent</a:t>
            </a:r>
            <a:r>
              <a:rPr lang="en-US" sz="2800" dirty="0">
                <a:solidFill>
                  <a:schemeClr val="tx1"/>
                </a:solidFill>
              </a:rPr>
              <a:t> weeping</a:t>
            </a:r>
          </a:p>
          <a:p>
            <a:r>
              <a:rPr lang="en-US" sz="2800" dirty="0">
                <a:solidFill>
                  <a:schemeClr val="tx1"/>
                </a:solidFill>
              </a:rPr>
              <a:t>Luke 19:41-44 – “he wept over it”</a:t>
            </a:r>
          </a:p>
          <a:p>
            <a:pPr lvl="1"/>
            <a:r>
              <a:rPr lang="en-US" sz="2800" dirty="0">
                <a:solidFill>
                  <a:schemeClr val="tx1"/>
                </a:solidFill>
              </a:rPr>
              <a:t>This verse uses </a:t>
            </a:r>
            <a:r>
              <a:rPr lang="en-US" sz="2800" b="1" i="1" dirty="0" err="1">
                <a:solidFill>
                  <a:schemeClr val="tx1"/>
                </a:solidFill>
                <a:latin typeface="PCSB Greek" panose="020B0500000000000000" pitchFamily="34" charset="0"/>
              </a:rPr>
              <a:t>klai</a:t>
            </a:r>
            <a:r>
              <a:rPr lang="en-US" sz="2800" b="1" i="1" dirty="0">
                <a:solidFill>
                  <a:schemeClr val="tx1"/>
                </a:solidFill>
                <a:latin typeface="PCSB Greek" panose="020B0500000000000000" pitchFamily="34" charset="0"/>
              </a:rPr>
              <a:t>/w</a:t>
            </a:r>
            <a:r>
              <a:rPr lang="en-US" sz="2800" i="1" dirty="0">
                <a:solidFill>
                  <a:schemeClr val="tx1"/>
                </a:solidFill>
              </a:rPr>
              <a:t>, “To weep, wail, lament, implying not only the shedding of tears, but also every external expression of grief.”</a:t>
            </a:r>
            <a:r>
              <a:rPr lang="en-US" sz="2000" dirty="0">
                <a:solidFill>
                  <a:schemeClr val="tx1"/>
                </a:solidFill>
              </a:rPr>
              <a:t> (The Complete Word Study Dictionary: New Testament)</a:t>
            </a:r>
            <a:endParaRPr lang="en-US" sz="2800" dirty="0">
              <a:solidFill>
                <a:schemeClr val="tx1"/>
              </a:solidFill>
            </a:endParaRPr>
          </a:p>
          <a:p>
            <a:r>
              <a:rPr lang="en-US" sz="2800" dirty="0">
                <a:solidFill>
                  <a:schemeClr val="tx1"/>
                </a:solidFill>
              </a:rPr>
              <a:t>Hebrews 5:7 – “with </a:t>
            </a:r>
            <a:r>
              <a:rPr lang="en-US" sz="2800" u="sng" dirty="0">
                <a:solidFill>
                  <a:schemeClr val="tx1"/>
                </a:solidFill>
              </a:rPr>
              <a:t>loud cries</a:t>
            </a:r>
            <a:r>
              <a:rPr lang="en-US" sz="2800" dirty="0">
                <a:solidFill>
                  <a:schemeClr val="tx1"/>
                </a:solidFill>
              </a:rPr>
              <a:t> and </a:t>
            </a:r>
            <a:r>
              <a:rPr lang="en-US" sz="2800" u="sng" dirty="0">
                <a:solidFill>
                  <a:schemeClr val="tx1"/>
                </a:solidFill>
              </a:rPr>
              <a:t>tears</a:t>
            </a:r>
            <a:r>
              <a:rPr lang="en-US" sz="2800" dirty="0">
                <a:solidFill>
                  <a:schemeClr val="tx1"/>
                </a:solidFill>
              </a:rPr>
              <a:t>”</a:t>
            </a:r>
          </a:p>
        </p:txBody>
      </p:sp>
      <p:sp>
        <p:nvSpPr>
          <p:cNvPr id="4" name="Title 1">
            <a:extLst>
              <a:ext uri="{FF2B5EF4-FFF2-40B4-BE49-F238E27FC236}">
                <a16:creationId xmlns:a16="http://schemas.microsoft.com/office/drawing/2014/main" id="{11CF6506-0D04-0A53-EE36-2B9C01306CC9}"/>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1872440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B955C-6EC6-46C2-5BCD-2BFB3F77AFD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77B631-AAA1-C19A-92D0-09EB3CADA1DD}"/>
              </a:ext>
            </a:extLst>
          </p:cNvPr>
          <p:cNvSpPr>
            <a:spLocks noGrp="1"/>
          </p:cNvSpPr>
          <p:nvPr>
            <p:ph idx="1"/>
          </p:nvPr>
        </p:nvSpPr>
        <p:spPr>
          <a:xfrm>
            <a:off x="1371600" y="1371600"/>
            <a:ext cx="7315200" cy="4462760"/>
          </a:xfrm>
          <a:noFill/>
        </p:spPr>
        <p:txBody>
          <a:bodyPr>
            <a:spAutoFit/>
          </a:bodyPr>
          <a:lstStyle/>
          <a:p>
            <a:r>
              <a:rPr lang="en-US" sz="3000" dirty="0">
                <a:solidFill>
                  <a:schemeClr val="tx1"/>
                </a:solidFill>
              </a:rPr>
              <a:t>“A distinction must be drawn between </a:t>
            </a:r>
            <a:r>
              <a:rPr lang="en-US" sz="3000" b="1" i="1" dirty="0" err="1">
                <a:solidFill>
                  <a:schemeClr val="tx1"/>
                </a:solidFill>
                <a:latin typeface="PCSB Greek" panose="020B0500000000000000" pitchFamily="34" charset="0"/>
              </a:rPr>
              <a:t>dakru</a:t>
            </a:r>
            <a:r>
              <a:rPr lang="en-US" sz="3000" b="1" i="1" dirty="0">
                <a:solidFill>
                  <a:schemeClr val="tx1"/>
                </a:solidFill>
                <a:latin typeface="PCSB Greek" panose="020B0500000000000000" pitchFamily="34" charset="0"/>
              </a:rPr>
              <a:t>/w</a:t>
            </a:r>
            <a:r>
              <a:rPr lang="en-US" sz="3000" dirty="0">
                <a:solidFill>
                  <a:schemeClr val="tx1"/>
                </a:solidFill>
              </a:rPr>
              <a:t> and </a:t>
            </a:r>
            <a:r>
              <a:rPr lang="en-US" sz="3000" b="1" i="1" dirty="0" err="1">
                <a:solidFill>
                  <a:schemeClr val="tx1"/>
                </a:solidFill>
                <a:latin typeface="PCSB Greek" panose="020B0500000000000000" pitchFamily="34" charset="0"/>
              </a:rPr>
              <a:t>klai</a:t>
            </a:r>
            <a:r>
              <a:rPr lang="en-US" sz="3000" b="1" i="1" dirty="0">
                <a:solidFill>
                  <a:schemeClr val="tx1"/>
                </a:solidFill>
                <a:latin typeface="PCSB Greek" panose="020B0500000000000000" pitchFamily="34" charset="0"/>
              </a:rPr>
              <a:t>/w</a:t>
            </a:r>
            <a:r>
              <a:rPr lang="en-US" sz="3000" i="1" dirty="0">
                <a:solidFill>
                  <a:schemeClr val="tx1"/>
                </a:solidFill>
                <a:latin typeface="PCSB Greek" panose="020B0500000000000000" pitchFamily="34" charset="0"/>
              </a:rPr>
              <a:t>. </a:t>
            </a:r>
            <a:r>
              <a:rPr lang="en-US" sz="3000" dirty="0">
                <a:solidFill>
                  <a:schemeClr val="tx1"/>
                </a:solidFill>
              </a:rPr>
              <a:t>Unfortunately, </a:t>
            </a:r>
            <a:r>
              <a:rPr lang="en-US" sz="3000" b="1" i="1" dirty="0" err="1">
                <a:solidFill>
                  <a:schemeClr val="tx1"/>
                </a:solidFill>
                <a:latin typeface="PCSB Greek" panose="020B0500000000000000" pitchFamily="34" charset="0"/>
              </a:rPr>
              <a:t>dakru</a:t>
            </a:r>
            <a:r>
              <a:rPr lang="en-US" sz="3000" b="1" i="1" dirty="0">
                <a:solidFill>
                  <a:schemeClr val="tx1"/>
                </a:solidFill>
                <a:latin typeface="PCSB Greek" panose="020B0500000000000000" pitchFamily="34" charset="0"/>
              </a:rPr>
              <a:t>/w</a:t>
            </a:r>
            <a:r>
              <a:rPr lang="en-US" sz="3000" dirty="0">
                <a:solidFill>
                  <a:schemeClr val="tx1"/>
                </a:solidFill>
                <a:latin typeface="PCSB Greek" panose="020B0500000000000000" pitchFamily="34" charset="0"/>
              </a:rPr>
              <a:t> </a:t>
            </a:r>
            <a:r>
              <a:rPr lang="en-US" sz="3000" dirty="0">
                <a:solidFill>
                  <a:schemeClr val="tx1"/>
                </a:solidFill>
              </a:rPr>
              <a:t>is translated ‘wept’ in John 11:35, whereas it should be translated, ‘He shed a tear’ or ‘tears.’ The verb ‘weep’ as a loud expression of grief is </a:t>
            </a:r>
            <a:r>
              <a:rPr lang="en-US" sz="3000" b="1" i="1" dirty="0" err="1">
                <a:solidFill>
                  <a:schemeClr val="tx1"/>
                </a:solidFill>
                <a:latin typeface="PCSB Greek" panose="020B0500000000000000" pitchFamily="34" charset="0"/>
              </a:rPr>
              <a:t>klai</a:t>
            </a:r>
            <a:r>
              <a:rPr lang="en-US" sz="3000" b="1" i="1" dirty="0">
                <a:solidFill>
                  <a:schemeClr val="tx1"/>
                </a:solidFill>
                <a:latin typeface="PCSB Greek" panose="020B0500000000000000" pitchFamily="34" charset="0"/>
              </a:rPr>
              <a:t>/w</a:t>
            </a:r>
            <a:r>
              <a:rPr lang="en-US" sz="3000" dirty="0">
                <a:solidFill>
                  <a:schemeClr val="tx1"/>
                </a:solidFill>
              </a:rPr>
              <a:t>, and is man's reaction toward death.”</a:t>
            </a:r>
            <a:r>
              <a:rPr lang="en-US" sz="2200" dirty="0">
                <a:solidFill>
                  <a:schemeClr val="tx1"/>
                </a:solidFill>
              </a:rPr>
              <a:t> (The Complete Word Study Dictionary: New Testament)</a:t>
            </a:r>
            <a:endParaRPr lang="en-US" sz="3000" dirty="0">
              <a:solidFill>
                <a:schemeClr val="tx1"/>
              </a:solidFill>
            </a:endParaRPr>
          </a:p>
        </p:txBody>
      </p:sp>
      <p:sp>
        <p:nvSpPr>
          <p:cNvPr id="4" name="Title 1">
            <a:extLst>
              <a:ext uri="{FF2B5EF4-FFF2-40B4-BE49-F238E27FC236}">
                <a16:creationId xmlns:a16="http://schemas.microsoft.com/office/drawing/2014/main" id="{7925FC37-DFC3-BBF0-3960-45018D2740A0}"/>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254713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5401479"/>
          </a:xfrm>
          <a:noFill/>
        </p:spPr>
        <p:txBody>
          <a:bodyPr>
            <a:spAutoFit/>
          </a:bodyPr>
          <a:lstStyle/>
          <a:p>
            <a:pPr marL="0" indent="0">
              <a:spcBef>
                <a:spcPts val="0"/>
              </a:spcBef>
              <a:spcAft>
                <a:spcPts val="600"/>
              </a:spcAft>
              <a:buNone/>
            </a:pPr>
            <a:r>
              <a:rPr lang="en-US" sz="3200" dirty="0"/>
              <a:t>Why did He cry on this occasion (John 11)? Three reasons may be seen:</a:t>
            </a:r>
            <a:endParaRPr lang="en-US" sz="2800" dirty="0"/>
          </a:p>
          <a:p>
            <a:pPr marL="403225" indent="-403225">
              <a:spcBef>
                <a:spcPts val="0"/>
              </a:spcBef>
              <a:spcAft>
                <a:spcPts val="600"/>
              </a:spcAft>
              <a:buNone/>
            </a:pPr>
            <a:r>
              <a:rPr lang="en-US" sz="2800" b="1" dirty="0"/>
              <a:t>1</a:t>
            </a:r>
            <a:r>
              <a:rPr lang="en-US" sz="2800" dirty="0"/>
              <a:t>. Because of their pretense – </a:t>
            </a:r>
            <a:r>
              <a:rPr lang="en-US" sz="2800" u="sng" dirty="0"/>
              <a:t>pretending</a:t>
            </a:r>
            <a:r>
              <a:rPr lang="en-US" sz="2800" dirty="0"/>
              <a:t> to believe, love, and honor Him</a:t>
            </a:r>
          </a:p>
          <a:p>
            <a:pPr lvl="1">
              <a:spcBef>
                <a:spcPts val="0"/>
              </a:spcBef>
              <a:spcAft>
                <a:spcPts val="600"/>
              </a:spcAft>
            </a:pPr>
            <a:r>
              <a:rPr lang="en-US" sz="2800" dirty="0"/>
              <a:t>cf. John 11:36-38 – “Could not he …”</a:t>
            </a:r>
          </a:p>
          <a:p>
            <a:pPr>
              <a:spcBef>
                <a:spcPts val="0"/>
              </a:spcBef>
              <a:spcAft>
                <a:spcPts val="600"/>
              </a:spcAft>
            </a:pPr>
            <a:r>
              <a:rPr lang="en-US" sz="2800" dirty="0"/>
              <a:t>I Samuel 16:7 – “… the Lord looks on the heart”</a:t>
            </a:r>
          </a:p>
          <a:p>
            <a:pPr>
              <a:spcBef>
                <a:spcPts val="0"/>
              </a:spcBef>
              <a:spcAft>
                <a:spcPts val="600"/>
              </a:spcAft>
            </a:pPr>
            <a:r>
              <a:rPr lang="en-US" sz="2800" dirty="0"/>
              <a:t>John 2:25 – “… knew what was in man" </a:t>
            </a:r>
          </a:p>
          <a:p>
            <a:pPr>
              <a:spcBef>
                <a:spcPts val="0"/>
              </a:spcBef>
              <a:spcAft>
                <a:spcPts val="600"/>
              </a:spcAft>
            </a:pPr>
            <a:r>
              <a:rPr lang="en-US" sz="2800" dirty="0"/>
              <a:t>Hebrews 4:13 – “no creature is hidden from his sight”</a:t>
            </a:r>
          </a:p>
        </p:txBody>
      </p:sp>
      <p:sp>
        <p:nvSpPr>
          <p:cNvPr id="6" name="Title 1">
            <a:extLst>
              <a:ext uri="{FF2B5EF4-FFF2-40B4-BE49-F238E27FC236}">
                <a16:creationId xmlns:a16="http://schemas.microsoft.com/office/drawing/2014/main" id="{9CF744E4-7976-2D7E-38A7-D65C11AEA3F9}"/>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2262570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523018" cy="5473293"/>
          </a:xfrm>
          <a:noFill/>
        </p:spPr>
        <p:txBody>
          <a:bodyPr wrap="square">
            <a:spAutoFit/>
          </a:bodyPr>
          <a:lstStyle/>
          <a:p>
            <a:pPr marL="403225" indent="-403225">
              <a:buNone/>
            </a:pPr>
            <a:r>
              <a:rPr lang="en-US" sz="2800" b="1" dirty="0"/>
              <a:t>1</a:t>
            </a:r>
            <a:r>
              <a:rPr lang="en-US" sz="2800" dirty="0"/>
              <a:t>. Because of their pretense – </a:t>
            </a:r>
            <a:r>
              <a:rPr lang="en-US" sz="2800" u="sng" dirty="0"/>
              <a:t>pretending</a:t>
            </a:r>
            <a:r>
              <a:rPr lang="en-US" sz="2800" dirty="0"/>
              <a:t> to believe, love, and honor Him</a:t>
            </a:r>
          </a:p>
          <a:p>
            <a:r>
              <a:rPr lang="en-US" sz="2800" dirty="0"/>
              <a:t>So many today give Him shallow praise</a:t>
            </a:r>
          </a:p>
          <a:p>
            <a:pPr lvl="1"/>
            <a:r>
              <a:rPr lang="en-US" sz="2800" dirty="0"/>
              <a:t>Luke 6:46 – “Why do you call me ‘Lord, Lord’”</a:t>
            </a:r>
          </a:p>
          <a:p>
            <a:pPr lvl="1"/>
            <a:r>
              <a:rPr lang="en-US" sz="2800" dirty="0"/>
              <a:t>Mark 8:34-38 – “For whoever is ashamed of me …”</a:t>
            </a:r>
          </a:p>
          <a:p>
            <a:r>
              <a:rPr lang="en-US" sz="2800" dirty="0"/>
              <a:t>Those who are pretenders are crucifying the Son of God</a:t>
            </a:r>
          </a:p>
          <a:p>
            <a:pPr lvl="1"/>
            <a:r>
              <a:rPr lang="en-US" sz="2800" dirty="0"/>
              <a:t>Hebrews 6:4-6 – “... they are crucifying once again the Son of God</a:t>
            </a:r>
          </a:p>
        </p:txBody>
      </p:sp>
      <p:sp>
        <p:nvSpPr>
          <p:cNvPr id="4" name="Title 1">
            <a:extLst>
              <a:ext uri="{FF2B5EF4-FFF2-40B4-BE49-F238E27FC236}">
                <a16:creationId xmlns:a16="http://schemas.microsoft.com/office/drawing/2014/main" id="{76C70C1F-E305-430A-FFD5-09BB12A672C6}"/>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183753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4657685"/>
          </a:xfrm>
          <a:noFill/>
        </p:spPr>
        <p:txBody>
          <a:bodyPr>
            <a:spAutoFit/>
          </a:bodyPr>
          <a:lstStyle/>
          <a:p>
            <a:pPr marL="0" indent="0">
              <a:buNone/>
            </a:pPr>
            <a:r>
              <a:rPr lang="en-US" sz="2800" b="1" dirty="0"/>
              <a:t>2</a:t>
            </a:r>
            <a:r>
              <a:rPr lang="en-US" sz="2800" dirty="0"/>
              <a:t>. Because they were blind</a:t>
            </a:r>
          </a:p>
          <a:p>
            <a:pPr lvl="1"/>
            <a:r>
              <a:rPr lang="en-US" sz="2800" dirty="0"/>
              <a:t>cf. Matthew 15:14 – “they are blind guides”</a:t>
            </a:r>
          </a:p>
          <a:p>
            <a:r>
              <a:rPr lang="en-US" sz="2800" dirty="0"/>
              <a:t>John 5:36-47 – “for you do not believe the one whom he has sent. You search the Scriptures because you think that in them you have eternal life; and it is they that bear witness about me, yet you refuse to come to me that you may have life”</a:t>
            </a:r>
          </a:p>
        </p:txBody>
      </p:sp>
      <p:sp>
        <p:nvSpPr>
          <p:cNvPr id="6" name="Title 1">
            <a:extLst>
              <a:ext uri="{FF2B5EF4-FFF2-40B4-BE49-F238E27FC236}">
                <a16:creationId xmlns:a16="http://schemas.microsoft.com/office/drawing/2014/main" id="{73DC1FAD-FCFE-95AC-524D-17DB25F0EE62}"/>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259503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5473293"/>
          </a:xfrm>
          <a:noFill/>
        </p:spPr>
        <p:txBody>
          <a:bodyPr>
            <a:spAutoFit/>
          </a:bodyPr>
          <a:lstStyle/>
          <a:p>
            <a:pPr marL="0" indent="0">
              <a:buNone/>
            </a:pPr>
            <a:r>
              <a:rPr lang="en-US" sz="2800" b="1" dirty="0"/>
              <a:t>2</a:t>
            </a:r>
            <a:r>
              <a:rPr lang="en-US" sz="2800" dirty="0"/>
              <a:t>. Because they were blind</a:t>
            </a:r>
          </a:p>
          <a:p>
            <a:r>
              <a:rPr lang="en-US" sz="2800" dirty="0"/>
              <a:t>It was hidden from them</a:t>
            </a:r>
          </a:p>
          <a:p>
            <a:pPr lvl="1"/>
            <a:r>
              <a:rPr lang="en-US" sz="2800" dirty="0"/>
              <a:t>II Corinthians 4:3-6 – “the god of this world has blinded the minds of the unbelievers”</a:t>
            </a:r>
          </a:p>
          <a:p>
            <a:r>
              <a:rPr lang="en-US" sz="2800" dirty="0"/>
              <a:t>Matthew 13:13-17 – “… their eyes they have closed”</a:t>
            </a:r>
          </a:p>
          <a:p>
            <a:r>
              <a:rPr lang="en-US" sz="2800" dirty="0"/>
              <a:t>Ephesians 5:13-17 – “Look carefully then how you walk”</a:t>
            </a:r>
          </a:p>
          <a:p>
            <a:r>
              <a:rPr lang="en-US" sz="2800" dirty="0"/>
              <a:t>II Corinthians 6:1-2 – “now is the day of salvation."</a:t>
            </a:r>
          </a:p>
        </p:txBody>
      </p:sp>
      <p:sp>
        <p:nvSpPr>
          <p:cNvPr id="6" name="Title 1">
            <a:extLst>
              <a:ext uri="{FF2B5EF4-FFF2-40B4-BE49-F238E27FC236}">
                <a16:creationId xmlns:a16="http://schemas.microsoft.com/office/drawing/2014/main" id="{C72D370C-8AF5-13A3-237A-4FEDCF33CBAE}"/>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218239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B73DF-916E-19EE-1F32-7ADEBD0BB5B7}"/>
              </a:ext>
            </a:extLst>
          </p:cNvPr>
          <p:cNvSpPr>
            <a:spLocks noGrp="1"/>
          </p:cNvSpPr>
          <p:nvPr>
            <p:ph idx="1"/>
          </p:nvPr>
        </p:nvSpPr>
        <p:spPr>
          <a:xfrm>
            <a:off x="1371600" y="1371600"/>
            <a:ext cx="7315200" cy="5473293"/>
          </a:xfrm>
          <a:noFill/>
        </p:spPr>
        <p:txBody>
          <a:bodyPr>
            <a:spAutoFit/>
          </a:bodyPr>
          <a:lstStyle/>
          <a:p>
            <a:pPr marL="0" indent="0">
              <a:buNone/>
            </a:pPr>
            <a:r>
              <a:rPr lang="en-US" sz="2800" b="1" dirty="0"/>
              <a:t>3</a:t>
            </a:r>
            <a:r>
              <a:rPr lang="en-US" sz="2800" dirty="0"/>
              <a:t>. He knew their judgement was coming</a:t>
            </a:r>
          </a:p>
          <a:p>
            <a:r>
              <a:rPr lang="en-US" sz="2800" dirty="0"/>
              <a:t>Amos 6:1-3 – “Woe to those who are at ease in Zion”</a:t>
            </a:r>
          </a:p>
          <a:p>
            <a:r>
              <a:rPr lang="en-US" sz="2800" dirty="0"/>
              <a:t>Ecclesiastes 8:11 – “… it will not be well with the wicked”</a:t>
            </a:r>
          </a:p>
          <a:p>
            <a:r>
              <a:rPr lang="en-US" sz="2800" dirty="0"/>
              <a:t>We will meet Him in judgment; will it be as a friend or as an enemy?</a:t>
            </a:r>
          </a:p>
          <a:p>
            <a:pPr lvl="1"/>
            <a:r>
              <a:rPr lang="en-US" sz="2800" dirty="0"/>
              <a:t>Matthew 13:41-42 – “… there will be weeping and gnashing of teeth”</a:t>
            </a:r>
          </a:p>
          <a:p>
            <a:pPr lvl="1"/>
            <a:r>
              <a:rPr lang="en-US" sz="2800" dirty="0"/>
              <a:t>John 15:14-15 – “You are My friends if you do what I command you."</a:t>
            </a:r>
          </a:p>
        </p:txBody>
      </p:sp>
      <p:sp>
        <p:nvSpPr>
          <p:cNvPr id="6" name="Title 1">
            <a:extLst>
              <a:ext uri="{FF2B5EF4-FFF2-40B4-BE49-F238E27FC236}">
                <a16:creationId xmlns:a16="http://schemas.microsoft.com/office/drawing/2014/main" id="{5FE39205-D8E4-0B0F-66E1-35CE99B968A5}"/>
              </a:ext>
            </a:extLst>
          </p:cNvPr>
          <p:cNvSpPr txBox="1">
            <a:spLocks/>
          </p:cNvSpPr>
          <p:nvPr/>
        </p:nvSpPr>
        <p:spPr>
          <a:xfrm>
            <a:off x="1371600" y="550370"/>
            <a:ext cx="6589199" cy="830997"/>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When God Cried</a:t>
            </a:r>
            <a:endParaRPr kumimoji="0" lang="en-US" sz="3600" b="1"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341618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340</TotalTime>
  <Words>3430</Words>
  <Application>Microsoft Office PowerPoint</Application>
  <PresentationFormat>On-screen Show (4:3)</PresentationFormat>
  <Paragraphs>157</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Century Gothic</vt:lpstr>
      <vt:lpstr>PCSB Greek</vt:lpstr>
      <vt:lpstr>Wingdings 3</vt:lpstr>
      <vt:lpstr>Wisp</vt:lpstr>
      <vt:lpstr>Genesis 6:5-12</vt:lpstr>
      <vt:lpstr>When God Cried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 the son did cry</vt:lpstr>
      <vt:lpstr>Obeying The Gospel</vt:lpstr>
      <vt:lpstr>Obeying The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God Cried</dc:title>
  <dc:creator>Richard Lidh; Gailen Evans</dc:creator>
  <cp:lastModifiedBy>Richard Lidh</cp:lastModifiedBy>
  <cp:revision>38</cp:revision>
  <cp:lastPrinted>2025-10-18T02:36:20Z</cp:lastPrinted>
  <dcterms:created xsi:type="dcterms:W3CDTF">2023-06-14T23:25:38Z</dcterms:created>
  <dcterms:modified xsi:type="dcterms:W3CDTF">2025-10-25T17:19:39Z</dcterms:modified>
</cp:coreProperties>
</file>